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7" r:id="rId13"/>
    <p:sldId id="279" r:id="rId14"/>
    <p:sldId id="280" r:id="rId15"/>
    <p:sldId id="281" r:id="rId16"/>
    <p:sldId id="282" r:id="rId17"/>
    <p:sldId id="285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-198" y="4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ABEB63-5729-4B9C-BDDD-D42FD7FC1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E4C4A7-3C72-486D-838C-0CFA67325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F61F47-7ED8-4E5B-8BF6-4899FC32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F4CD67-08BB-43CD-919C-3ECD5EEE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1DCBEB-D4CF-4679-B164-2E27681C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2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0251DF-1554-4087-A057-63C5521B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6EA649-92B9-4AB8-A2F2-E0CFC63AE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D15556-1D9B-4DC0-8967-ABBAF186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B2C3E8-A685-4D14-8341-5DFBC4B3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92416A-53CD-470F-A707-101F47D9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3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14966BE-9B2D-4D7C-B56C-AA7560C2C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E60DC52-9B03-4C44-946B-2337663B2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C5B3D2-3D6D-4CA7-930C-F2E4D6C7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9C3A3B-9860-47AE-BEF0-B73AA05F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5508EC-EF36-4013-A65C-C61527FE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0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44E777-60D6-4991-8295-D5A35386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F1B0F3-9E79-4D9B-A1EC-0F4230912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EE889B-AD61-4BB1-BAC8-777A9A16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E4B8BB-C95D-4D6D-A47D-9FE0C718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994A31-1D01-4805-BA6A-0AA72724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6B9AA5-467C-4DBB-8C76-4B704EFB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67B45AD-E94C-4BD3-986F-F4B4052E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0A1F09-3BB0-4564-8838-1EF0AC37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5BB7EC-5E38-441E-87BD-22169BCE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1ED9DC-41BA-4687-ACD0-00AB8762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2853C8-A88B-4789-BEA7-EE70B719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A2F271-386A-4098-8E36-791BA942E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8438B28-CF22-452A-A1AF-27086B31A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23BE96E-45ED-4B0A-B76D-358CFA4A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E94C95-9E63-4BD0-BE9B-986A5E71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0CAFB0-BC99-4AED-A92D-065C40E0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3D7511-4039-45D1-BD91-D569D585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E089A3-3148-4205-8971-87B931129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71DCBD-E029-4E76-90F8-9F4F2231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AC7C11F-842E-4CB5-B9FA-7A5FD8AF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735D3E6-F816-4763-81EF-E08CAF1CA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7D9552D-4203-480C-8CF8-9FC9894F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0534949-AAA5-42A9-867F-C001A3E6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C04C642-5F3D-43E7-90BE-E1B835FB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6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88F182-E6DF-4616-8472-A4B7C51F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F9D4A1F-33CE-44B9-A803-CD166553A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32CB149-DC49-45DC-A229-3035470A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762CE6-B4F7-4902-BC66-76F5D68D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594CBDC-7ABD-4568-AB0D-64A1DF4B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447724-2FE1-488E-B12F-B43DF88D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D3A2AF3-A2FE-437C-8274-CE7D83AD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7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0DF186-318A-4FDC-A534-15777006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5822BD-F1E9-4281-A1AB-D776113B5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EB9743F-7F22-4E95-9233-E30447B52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1ED3DDF-69CE-44D9-AE42-C546A8C6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F46CCA-F0C9-42B6-8095-C346350F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013287-53D6-4F16-833C-18A92A51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6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BC733F-7468-4A09-86EB-303D2056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833F5F-B522-461F-A039-796BDE661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7D1E229-3556-4AE9-A35F-B5EB3F153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E5CA2D6-5025-48E3-9F03-26256ECA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DA53367-05FC-40CE-9838-C551A92E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4677C7-13D3-4F58-9451-A34E812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1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E725486-C9FC-4154-B698-6BE36C26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57840F-1E66-4B71-B806-D7FBB0EC3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61BB67-78D7-42CB-8C93-4422904C7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A7F44-3EC9-4622-B4BF-FECD68F6EC6B}" type="datetimeFigureOut">
              <a:rPr lang="en-US" smtClean="0"/>
              <a:t>10-Sep-23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D7B344-714E-4A7C-A699-B19F97BFE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F98757-720E-4FB2-8B7B-99308ABFC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5A153C-C5CC-403F-869E-8C76B6F1D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Procedures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11E183-0A42-42BB-88EB-57F064100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alisto MT" panose="02040603050505030304" pitchFamily="18" charset="0"/>
              </a:rPr>
              <a:t>Md. </a:t>
            </a:r>
            <a:r>
              <a:rPr lang="en-US" dirty="0" err="1" smtClean="0">
                <a:latin typeface="Calisto MT" panose="02040603050505030304" pitchFamily="18" charset="0"/>
              </a:rPr>
              <a:t>Shahidul</a:t>
            </a:r>
            <a:r>
              <a:rPr lang="en-US" dirty="0" smtClean="0">
                <a:latin typeface="Calisto MT" panose="02040603050505030304" pitchFamily="18" charset="0"/>
              </a:rPr>
              <a:t> </a:t>
            </a:r>
            <a:r>
              <a:rPr lang="en-US" dirty="0" err="1" smtClean="0">
                <a:latin typeface="Calisto MT" panose="02040603050505030304" pitchFamily="18" charset="0"/>
              </a:rPr>
              <a:t>Salim</a:t>
            </a:r>
            <a:endParaRPr lang="en-US" dirty="0" smtClean="0">
              <a:latin typeface="Calisto MT" panose="02040603050505030304" pitchFamily="18" charset="0"/>
            </a:endParaRPr>
          </a:p>
          <a:p>
            <a:r>
              <a:rPr lang="en-US" dirty="0" smtClean="0">
                <a:latin typeface="Calisto MT" panose="02040603050505030304" pitchFamily="18" charset="0"/>
              </a:rPr>
              <a:t>Farhan Sadaf</a:t>
            </a:r>
            <a:endParaRPr lang="en-US" dirty="0">
              <a:latin typeface="Calisto MT" panose="0204060305050503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58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F887D49-02DA-4E29-BFD0-72EB9D592E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47" y="144232"/>
            <a:ext cx="5004533" cy="63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D53E-3BFE-4F9B-9709-E779446B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Reentrant Procedures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E68CE424-C610-442F-B6D1-8BD1225AC318}"/>
              </a:ext>
            </a:extLst>
          </p:cNvPr>
          <p:cNvSpPr/>
          <p:nvPr/>
        </p:nvSpPr>
        <p:spPr>
          <a:xfrm>
            <a:off x="3103035" y="4685141"/>
            <a:ext cx="1325842" cy="19050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55EFE1B-54D1-4323-B163-54A2E0F1F69C}"/>
              </a:ext>
            </a:extLst>
          </p:cNvPr>
          <p:cNvSpPr/>
          <p:nvPr/>
        </p:nvSpPr>
        <p:spPr>
          <a:xfrm>
            <a:off x="3765956" y="5319423"/>
            <a:ext cx="1911275" cy="1423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8D2D336-E775-4A29-85A8-E0C39E22A656}"/>
              </a:ext>
            </a:extLst>
          </p:cNvPr>
          <p:cNvSpPr/>
          <p:nvPr/>
        </p:nvSpPr>
        <p:spPr>
          <a:xfrm>
            <a:off x="3035761" y="5434717"/>
            <a:ext cx="1911275" cy="1423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C1446D3-126C-41F5-8944-E35895307D1B}"/>
              </a:ext>
            </a:extLst>
          </p:cNvPr>
          <p:cNvSpPr/>
          <p:nvPr/>
        </p:nvSpPr>
        <p:spPr>
          <a:xfrm>
            <a:off x="3698682" y="6289482"/>
            <a:ext cx="4332135" cy="449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1772BA51-E081-4566-8FA9-EA15873A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182" y="1563356"/>
            <a:ext cx="5541500" cy="472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62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4D85D-5F7B-4912-B13E-F958ED9F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FBEC14-5194-47B2-8DC9-7C002032D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recursive procedure is a procedures which call itself.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>
                <a:solidFill>
                  <a:srgbClr val="0070C0"/>
                </a:solidFill>
              </a:rPr>
              <a:t> N = 1 </a:t>
            </a:r>
            <a:r>
              <a:rPr lang="en-US" sz="2400" b="1" dirty="0">
                <a:solidFill>
                  <a:srgbClr val="00B050"/>
                </a:solidFill>
              </a:rPr>
              <a:t>THEN</a:t>
            </a:r>
            <a:r>
              <a:rPr lang="en-US" sz="2400" dirty="0">
                <a:solidFill>
                  <a:srgbClr val="0070C0"/>
                </a:solidFill>
              </a:rPr>
              <a:t> factorial = 1</a:t>
            </a:r>
          </a:p>
          <a:p>
            <a:pPr marL="450000" lvl="1" indent="0">
              <a:buNone/>
            </a:pP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>
                <a:solidFill>
                  <a:srgbClr val="0070C0"/>
                </a:solidFill>
              </a:rPr>
              <a:t> factorial = N * (factorial of N-1)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B1F931-F177-4A23-BEF3-CE04D514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0B4608-7FF2-4E37-98B2-FA864EC6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C68E2A1-7C81-4AB2-8E29-9AA581E8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75088" r="25979"/>
          <a:stretch/>
        </p:blipFill>
        <p:spPr>
          <a:xfrm>
            <a:off x="8127106" y="2844140"/>
            <a:ext cx="3404779" cy="24434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801C3677-DDF8-4DE0-8021-2DA5168167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t="2080" r="24458" b="61207"/>
          <a:stretch/>
        </p:blipFill>
        <p:spPr>
          <a:xfrm>
            <a:off x="827838" y="2844140"/>
            <a:ext cx="2703220" cy="2443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7AA76319-7E1C-4493-87E8-586C1CA74C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37241" r="5154" b="26047"/>
          <a:stretch/>
        </p:blipFill>
        <p:spPr>
          <a:xfrm>
            <a:off x="3541420" y="2844140"/>
            <a:ext cx="4575324" cy="2443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583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ACFABE-8EF5-4497-B5B7-500467A6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69278E-2303-4C13-B0A8-40D77446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xmlns="" id="{9C6626BB-86C3-4DA5-B27A-F6255C1546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94" y="1027906"/>
            <a:ext cx="3410748" cy="52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AEA4766-67CA-48AC-B9A8-38A85150E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 b="48263"/>
          <a:stretch/>
        </p:blipFill>
        <p:spPr>
          <a:xfrm>
            <a:off x="448547" y="978601"/>
            <a:ext cx="6161804" cy="5907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7446D4-E5BF-4253-91FB-234EB7FA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Calculate factorial of a </a:t>
            </a:r>
            <a:r>
              <a:rPr lang="en-US" sz="4000" dirty="0" smtClean="0"/>
              <a:t> number </a:t>
            </a:r>
            <a:r>
              <a:rPr lang="en-US" sz="4000" dirty="0"/>
              <a:t>between 1 and 8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FAEA4766-67CA-48AC-B9A8-38A85150E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59" r="14231"/>
          <a:stretch/>
        </p:blipFill>
        <p:spPr>
          <a:xfrm>
            <a:off x="6112111" y="1303452"/>
            <a:ext cx="5775089" cy="555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3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37C71-29B1-45CE-9E56-0AF9AEFE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E07B0CF-0BB1-44AE-9788-A617EFA22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1" y="139188"/>
            <a:ext cx="4799686" cy="67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F9C020-AC09-49C7-8BB9-73941AC2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219E2A-9750-46FF-899B-CA4882DEF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macro is a group of instructions we bracket and give a name at the start of the program.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Defining and calling macros without parameters:</a:t>
            </a:r>
          </a:p>
          <a:p>
            <a:pPr marL="369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PUSH_ALL </a:t>
            </a:r>
            <a:r>
              <a:rPr lang="en-US" b="1" dirty="0">
                <a:solidFill>
                  <a:srgbClr val="00B050"/>
                </a:solidFill>
              </a:rPr>
              <a:t>MACRO</a:t>
            </a:r>
          </a:p>
          <a:p>
            <a:pPr marL="4140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PUSHF</a:t>
            </a:r>
          </a:p>
          <a:p>
            <a:pPr marL="4140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PUSH AX</a:t>
            </a:r>
          </a:p>
          <a:p>
            <a:pPr marL="4140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PUSH BX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00B050"/>
                </a:solidFill>
              </a:rPr>
              <a:t>ENDM</a:t>
            </a:r>
          </a:p>
          <a:p>
            <a:pPr marL="3690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9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E5E726-7269-4B2D-96A4-A10FADB6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 to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C22E6D-B783-4534-A21D-F05B07B19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MOVE_ASCII </a:t>
            </a:r>
            <a:r>
              <a:rPr lang="en-US" b="1" dirty="0">
                <a:solidFill>
                  <a:srgbClr val="00B050"/>
                </a:solidFill>
              </a:rPr>
              <a:t>MACRO</a:t>
            </a:r>
            <a:r>
              <a:rPr lang="en-US" dirty="0"/>
              <a:t> NUMBER, SOURCE, DESTINATION</a:t>
            </a:r>
          </a:p>
          <a:p>
            <a:pPr marL="414000" lvl="1" indent="0">
              <a:buNone/>
            </a:pPr>
            <a:r>
              <a:rPr lang="en-US" dirty="0"/>
              <a:t>MOV CX, NUMBER</a:t>
            </a:r>
          </a:p>
          <a:p>
            <a:pPr marL="414000" lvl="1" indent="0">
              <a:buNone/>
            </a:pPr>
            <a:r>
              <a:rPr lang="en-US" dirty="0"/>
              <a:t>LEA SI, SOURCE</a:t>
            </a:r>
          </a:p>
          <a:p>
            <a:pPr marL="414000" lvl="1" indent="0">
              <a:buNone/>
            </a:pPr>
            <a:r>
              <a:rPr lang="en-US" dirty="0"/>
              <a:t>LEA DI, DESTINATION</a:t>
            </a:r>
          </a:p>
          <a:p>
            <a:pPr marL="414000" lvl="1" indent="0">
              <a:buNone/>
            </a:pPr>
            <a:r>
              <a:rPr lang="en-US" dirty="0"/>
              <a:t>CLD</a:t>
            </a:r>
          </a:p>
          <a:p>
            <a:pPr marL="414000" lvl="1" indent="0">
              <a:buNone/>
            </a:pPr>
            <a:r>
              <a:rPr lang="en-US" dirty="0"/>
              <a:t>REP MOVSB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00B050"/>
                </a:solidFill>
              </a:rPr>
              <a:t>ENDM</a:t>
            </a:r>
          </a:p>
          <a:p>
            <a:pPr marL="3690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pPr marL="369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MOVE_ASCII </a:t>
            </a:r>
            <a:r>
              <a:rPr lang="en-US" dirty="0"/>
              <a:t>03DH, B_ST, B_ND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75B83A-5C82-4ABA-9D33-E7C9524F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D88E1C-2101-414A-A753-219E1273A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Microprocessors and Interfacing: Programming and Hardware Douglas V. Hall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6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5FC77-28CD-4427-BDEE-09B2982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The 8086 CALL and RET Instruction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F68B8969-65B4-4841-8A50-CFAB8D91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767" y="1962263"/>
            <a:ext cx="9045271" cy="686987"/>
          </a:xfr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CALL instruction performs 2 operations.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6A206B-500F-4DF8-8534-493D82E7D1FD}"/>
              </a:ext>
            </a:extLst>
          </p:cNvPr>
          <p:cNvSpPr txBox="1"/>
          <p:nvPr/>
        </p:nvSpPr>
        <p:spPr>
          <a:xfrm>
            <a:off x="1017767" y="3607813"/>
            <a:ext cx="9215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It stores the return address on the stack</a:t>
            </a:r>
          </a:p>
          <a:p>
            <a:pPr marL="342900" indent="-342900">
              <a:buAutoNum type="arabicPeriod"/>
            </a:pPr>
            <a:r>
              <a:rPr lang="en-US" sz="3200" dirty="0"/>
              <a:t>Change the contents of IP and in some cases , CS</a:t>
            </a:r>
          </a:p>
        </p:txBody>
      </p:sp>
    </p:spTree>
    <p:extLst>
      <p:ext uri="{BB962C8B-B14F-4D97-AF65-F5344CB8AC3E}">
        <p14:creationId xmlns:p14="http://schemas.microsoft.com/office/powerpoint/2010/main" val="328149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2926D9-DF9A-461F-81C3-8080236E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0684" y="2766218"/>
            <a:ext cx="65024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sto MT" panose="02040603050505030304" pitchFamily="18" charset="0"/>
              </a:rPr>
              <a:t>Single and Nested Procedure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AAF8CF1-E2D4-41D2-9E8F-61215866C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88" y="79055"/>
            <a:ext cx="5420325" cy="67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3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1BB658-8966-4905-BD52-22D42E1F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Passing Parameters to and from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A24F35-2F6E-4F5A-A84C-4A539D74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4 major ways: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in registers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in general memory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using pointers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using the stack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9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19AE45-9C53-4DC9-A13B-534187D3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BCD to Binary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6BA91BA-7B22-49F9-91C6-3231057D8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4276" r="745" b="5637"/>
          <a:stretch/>
        </p:blipFill>
        <p:spPr>
          <a:xfrm>
            <a:off x="1351722" y="1963972"/>
            <a:ext cx="9199659" cy="39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6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8C7EB1E0-BAB6-4813-8087-CB9A3ED4987B}"/>
              </a:ext>
            </a:extLst>
          </p:cNvPr>
          <p:cNvSpPr txBox="1">
            <a:spLocks/>
          </p:cNvSpPr>
          <p:nvPr/>
        </p:nvSpPr>
        <p:spPr>
          <a:xfrm rot="16200000">
            <a:off x="-1765677" y="2918548"/>
            <a:ext cx="6178204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3200" kern="0" dirty="0">
                <a:solidFill>
                  <a:sysClr val="windowText" lastClr="000000"/>
                </a:solidFill>
                <a:latin typeface="Calisto MT" panose="02040603050505030304" pitchFamily="18" charset="0"/>
              </a:rPr>
              <a:t>Passing parameters in registers</a:t>
            </a:r>
            <a:r>
              <a:rPr lang="en-US" sz="3200" kern="0" dirty="0">
                <a:solidFill>
                  <a:sysClr val="windowText" lastClr="000000"/>
                </a:solidFill>
              </a:rPr>
              <a:t/>
            </a:r>
            <a:br>
              <a:rPr lang="en-US" sz="3200" kern="0" dirty="0">
                <a:solidFill>
                  <a:sysClr val="windowText" lastClr="000000"/>
                </a:solidFill>
              </a:rPr>
            </a:br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xmlns="" id="{B678ECE6-79FF-411A-84BC-60826B241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52" y="260611"/>
            <a:ext cx="4595384" cy="646829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xmlns="" id="{670FC2FA-784A-48BD-8180-F31F564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" b="90275"/>
          <a:stretch/>
        </p:blipFill>
        <p:spPr>
          <a:xfrm>
            <a:off x="3525952" y="324197"/>
            <a:ext cx="4595384" cy="565265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xmlns="" id="{47CEE817-88EF-4CF1-B698-5C4B6F3CC7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0" b="59820"/>
          <a:stretch/>
        </p:blipFill>
        <p:spPr>
          <a:xfrm>
            <a:off x="3525952" y="2410690"/>
            <a:ext cx="4595384" cy="448887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81977882-A01F-44AC-9346-98A9F3FA21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b="6615"/>
          <a:stretch/>
        </p:blipFill>
        <p:spPr>
          <a:xfrm>
            <a:off x="3525952" y="3773978"/>
            <a:ext cx="4595384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8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99B8260E-7AD1-4366-AC11-BAA4407FA5EC}"/>
              </a:ext>
            </a:extLst>
          </p:cNvPr>
          <p:cNvSpPr txBox="1">
            <a:spLocks/>
          </p:cNvSpPr>
          <p:nvPr/>
        </p:nvSpPr>
        <p:spPr>
          <a:xfrm rot="16200000">
            <a:off x="-1764941" y="2836186"/>
            <a:ext cx="62181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0000" lvl="1"/>
            <a:r>
              <a:rPr lang="en-US" sz="2400" kern="0" dirty="0">
                <a:solidFill>
                  <a:sysClr val="windowText" lastClr="000000"/>
                </a:solidFill>
                <a:latin typeface="Calisto MT" panose="02040603050505030304" pitchFamily="18" charset="0"/>
              </a:rPr>
              <a:t>Passing parameters in general memory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262CACB-ED76-4AD6-93D7-3D9EF796B9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89" y="99753"/>
            <a:ext cx="4929506" cy="6633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216C8F0-2A4B-4FF0-AA26-D1A2DD6150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 b="85589"/>
          <a:stretch/>
        </p:blipFill>
        <p:spPr>
          <a:xfrm>
            <a:off x="3557789" y="423949"/>
            <a:ext cx="4929506" cy="631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21E06D9-AEFC-4A5F-AC41-A6D438F87A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07" b="9022"/>
          <a:stretch/>
        </p:blipFill>
        <p:spPr>
          <a:xfrm>
            <a:off x="3557789" y="2269374"/>
            <a:ext cx="4929506" cy="38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C4978C70-F4B5-4C83-AC76-23DC3CFB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13867" y="3005487"/>
            <a:ext cx="6218100" cy="970450"/>
          </a:xfrm>
        </p:spPr>
        <p:txBody>
          <a:bodyPr>
            <a:normAutofit/>
          </a:bodyPr>
          <a:lstStyle/>
          <a:p>
            <a:pPr marL="450000" lvl="1"/>
            <a:r>
              <a:rPr lang="en-US" sz="2400" dirty="0"/>
              <a:t>Passing parameters using pointers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7E69D2-7D4A-4BDE-96CF-D7C89F6748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89" y="62480"/>
            <a:ext cx="5027172" cy="668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7722BAB-A929-41CB-89BA-2505A44CF3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5" b="85148"/>
          <a:stretch/>
        </p:blipFill>
        <p:spPr>
          <a:xfrm>
            <a:off x="3568189" y="482138"/>
            <a:ext cx="5027172" cy="573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6F752F-7286-4CC1-A939-97B8C3A798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4" b="10690"/>
          <a:stretch/>
        </p:blipFill>
        <p:spPr>
          <a:xfrm>
            <a:off x="3568189" y="2103120"/>
            <a:ext cx="5027172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3619211-F938-4B10-A2D8-179EB0FF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36503" y="2943775"/>
            <a:ext cx="6218100" cy="970450"/>
          </a:xfrm>
        </p:spPr>
        <p:txBody>
          <a:bodyPr>
            <a:normAutofit/>
          </a:bodyPr>
          <a:lstStyle/>
          <a:p>
            <a:pPr marL="450000" lvl="1"/>
            <a:r>
              <a:rPr lang="en-US" sz="2400" dirty="0"/>
              <a:t>Passing parameters using the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25BCBD-FF76-46B3-BF9A-C62A838FB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98" y="66502"/>
            <a:ext cx="4784533" cy="6691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07B6D2F-09BC-41BC-97D4-5835AC890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" b="81739"/>
          <a:stretch/>
        </p:blipFill>
        <p:spPr>
          <a:xfrm>
            <a:off x="3644298" y="349135"/>
            <a:ext cx="4784533" cy="93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C53B6AC-0C4B-4644-BA41-4C9943B13D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5" b="10311"/>
          <a:stretch/>
        </p:blipFill>
        <p:spPr>
          <a:xfrm>
            <a:off x="3644298" y="2103120"/>
            <a:ext cx="4784533" cy="39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215</Words>
  <Application>Microsoft Office PowerPoint</Application>
  <PresentationFormat>Widescreen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Calisto MT</vt:lpstr>
      <vt:lpstr>Office Theme</vt:lpstr>
      <vt:lpstr>Procedures</vt:lpstr>
      <vt:lpstr>The 8086 CALL and RET Instruction</vt:lpstr>
      <vt:lpstr>Single and Nested Procedure</vt:lpstr>
      <vt:lpstr>Passing Parameters to and from Procedures</vt:lpstr>
      <vt:lpstr>BCD to Binary</vt:lpstr>
      <vt:lpstr>PowerPoint Presentation</vt:lpstr>
      <vt:lpstr>PowerPoint Presentation</vt:lpstr>
      <vt:lpstr>Passing parameters using pointers</vt:lpstr>
      <vt:lpstr>Passing parameters using the stack</vt:lpstr>
      <vt:lpstr>PowerPoint Presentation</vt:lpstr>
      <vt:lpstr>Reentrant Procedures</vt:lpstr>
      <vt:lpstr>Recursive procedures</vt:lpstr>
      <vt:lpstr>Factorial  </vt:lpstr>
      <vt:lpstr>Flowchart</vt:lpstr>
      <vt:lpstr>Calculate factorial of a  number between 1 and 8</vt:lpstr>
      <vt:lpstr>PowerPoint Presentation</vt:lpstr>
      <vt:lpstr>MACROS</vt:lpstr>
      <vt:lpstr>Passing parameters to Macros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Procedures</dc:title>
  <dc:creator>sunanda</dc:creator>
  <cp:lastModifiedBy>Microsoft account</cp:lastModifiedBy>
  <cp:revision>32</cp:revision>
  <dcterms:created xsi:type="dcterms:W3CDTF">2019-03-09T13:17:26Z</dcterms:created>
  <dcterms:modified xsi:type="dcterms:W3CDTF">2023-09-10T03:19:27Z</dcterms:modified>
</cp:coreProperties>
</file>